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3" autoAdjust="0"/>
    <p:restoredTop sz="94737" autoAdjust="0"/>
  </p:normalViewPr>
  <p:slideViewPr>
    <p:cSldViewPr snapToGrid="0">
      <p:cViewPr>
        <p:scale>
          <a:sx n="66" d="100"/>
          <a:sy n="66" d="100"/>
        </p:scale>
        <p:origin x="55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1CAD-A4D1-4B47-B86C-D022CA622C87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59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1CAD-A4D1-4B47-B86C-D022CA622C87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927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1CAD-A4D1-4B47-B86C-D022CA622C87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603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1CAD-A4D1-4B47-B86C-D022CA622C87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37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1CAD-A4D1-4B47-B86C-D022CA622C87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6988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1CAD-A4D1-4B47-B86C-D022CA622C87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121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1CAD-A4D1-4B47-B86C-D022CA622C87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7013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1CAD-A4D1-4B47-B86C-D022CA622C87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5252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1CAD-A4D1-4B47-B86C-D022CA622C87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0903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1CAD-A4D1-4B47-B86C-D022CA622C87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077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1CAD-A4D1-4B47-B86C-D022CA622C87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056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1CAD-A4D1-4B47-B86C-D022CA622C87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9655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1CAD-A4D1-4B47-B86C-D022CA622C87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8643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1CAD-A4D1-4B47-B86C-D022CA622C87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7581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1CAD-A4D1-4B47-B86C-D022CA622C87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2810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1CAD-A4D1-4B47-B86C-D022CA622C87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77610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1CAD-A4D1-4B47-B86C-D022CA622C87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1877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1CAD-A4D1-4B47-B86C-D022CA622C87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078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1CAD-A4D1-4B47-B86C-D022CA622C87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974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1CAD-A4D1-4B47-B86C-D022CA622C87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7088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1CAD-A4D1-4B47-B86C-D022CA622C87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346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1CAD-A4D1-4B47-B86C-D022CA622C87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350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1CAD-A4D1-4B47-B86C-D022CA622C87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426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1CAD-A4D1-4B47-B86C-D022CA622C87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72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1CAD-A4D1-4B47-B86C-D022CA622C87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5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1CAD-A4D1-4B47-B86C-D022CA622C87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171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1CAD-A4D1-4B47-B86C-D022CA622C87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602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1CAD-A4D1-4B47-B86C-D022CA622C87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243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731CAD-A4D1-4B47-B86C-D022CA622C87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38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8731CAD-A4D1-4B47-B86C-D022CA622C87}" type="datetimeFigureOut">
              <a:rPr lang="en-US" smtClean="0"/>
              <a:t>3/4/2020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094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773237" y="182562"/>
            <a:ext cx="8543925" cy="6391275"/>
            <a:chOff x="1773237" y="182562"/>
            <a:chExt cx="8543925" cy="63912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3237" y="182562"/>
              <a:ext cx="8543925" cy="639127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466474" y="4254500"/>
              <a:ext cx="715747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MÔ HÌNH HÓA</a:t>
              </a:r>
            </a:p>
            <a:p>
              <a:pPr algn="ctr"/>
              <a:r>
                <a:rPr lang="en-US" sz="28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QUÁ TRÌNH &amp; THIẾT BỊ </a:t>
              </a:r>
              <a:r>
                <a:rPr lang="en-US" sz="28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TRUYỀN NHIỆT</a:t>
              </a:r>
              <a:endPara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991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" y="14287"/>
            <a:ext cx="12125325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744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3337" y="23812"/>
            <a:ext cx="12158663" cy="6810375"/>
            <a:chOff x="33337" y="23812"/>
            <a:chExt cx="12158663" cy="681037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337" y="23812"/>
              <a:ext cx="12125325" cy="6810375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1710778" y="2413000"/>
              <a:ext cx="4812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</a:t>
              </a:r>
              <a:r>
                <a:rPr lang="en-US" sz="2400" b="1" baseline="-2500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2</a:t>
              </a:r>
              <a:endParaRPr lang="en-US" sz="2400" b="1" baseline="-25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2078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3812" y="14287"/>
            <a:ext cx="12168188" cy="6829425"/>
            <a:chOff x="23812" y="14287"/>
            <a:chExt cx="12168188" cy="682942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812" y="14287"/>
              <a:ext cx="12144375" cy="6829425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1710778" y="2413000"/>
              <a:ext cx="4812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</a:t>
              </a:r>
              <a:r>
                <a:rPr lang="en-US" sz="2400" b="1" baseline="-2500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2</a:t>
              </a:r>
              <a:endParaRPr lang="en-US" sz="2400" b="1" baseline="-25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798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2862" y="23812"/>
            <a:ext cx="12149138" cy="6810375"/>
            <a:chOff x="42862" y="23812"/>
            <a:chExt cx="12149138" cy="681037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862" y="23812"/>
              <a:ext cx="12106275" cy="6810375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1710778" y="2413000"/>
              <a:ext cx="48122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</a:t>
              </a:r>
              <a:r>
                <a:rPr lang="en-US" sz="2400" b="1" baseline="-2500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rPr>
                <a:t>2</a:t>
              </a:r>
              <a:endParaRPr lang="en-US" sz="2400" b="1" baseline="-25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1577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" y="4762"/>
            <a:ext cx="12125325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84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-4763"/>
            <a:ext cx="12182475" cy="686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586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" y="14287"/>
            <a:ext cx="12125325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71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" y="0"/>
            <a:ext cx="11901488" cy="682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58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74171" y="0"/>
            <a:ext cx="11882343" cy="4788407"/>
            <a:chOff x="174171" y="0"/>
            <a:chExt cx="11882343" cy="478840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4171" y="0"/>
              <a:ext cx="11882343" cy="4788407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078787" y="527702"/>
              <a:ext cx="896860" cy="4494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solidFill>
                    <a:schemeClr val="tx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chùm</a:t>
              </a:r>
              <a:endParaRPr lang="en-US" sz="2400" b="1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248202" y="5335007"/>
            <a:ext cx="4238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 có nhiệt đung nóng bề mặt</a:t>
            </a:r>
            <a:endParaRPr lang="en-US" sz="2400" b="1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486863" y="4579520"/>
                <a:ext cx="6889578" cy="21162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2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𝝆</m:t>
                                  </m:r>
                                </m:e>
                                <m:sub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𝝏</m:t>
                                      </m:r>
                                      <m:r>
                                        <a:rPr lang="en-US" sz="2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𝑻</m:t>
                                      </m:r>
                                    </m:e>
                                    <m:sub>
                                      <m:r>
                                        <a:rPr lang="en-US" sz="2200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𝝆</m:t>
                                  </m:r>
                                </m:e>
                                <m:sub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1" smtClean="0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e>
                                    <m:sub>
                                      <m:r>
                                        <a:rPr lang="en-US" sz="2200" b="1" i="1" smtClean="0">
                                          <a:latin typeface="Cambria Math" panose="02040503050406030204" pitchFamily="18" charset="0"/>
                                        </a:rPr>
                                        <m:t>𝟎𝟏</m:t>
                                      </m:r>
                                    </m:sub>
                                  </m:sSub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1" smtClean="0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e>
                                    <m:sub>
                                      <m:r>
                                        <a:rPr lang="en-US" sz="2200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2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1" smtClean="0">
                                          <a:latin typeface="Cambria Math" panose="02040503050406030204" pitchFamily="18" charset="0"/>
                                        </a:rPr>
                                        <m:t>𝑭</m:t>
                                      </m:r>
                                    </m:e>
                                    <m:sub>
                                      <m:r>
                                        <a:rPr lang="en-US" sz="2200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1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e>
                                    <m:sub>
                                      <m:r>
                                        <a:rPr lang="en-US" sz="22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1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e>
                                    <m:sub>
                                      <m:r>
                                        <a:rPr lang="en-US" sz="2200" b="1" i="1" smtClean="0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𝝆</m:t>
                                  </m:r>
                                </m:e>
                                <m:sub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𝝏</m:t>
                                      </m:r>
                                      <m:r>
                                        <a:rPr lang="en-US" sz="2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𝑻</m:t>
                                      </m:r>
                                    </m:e>
                                    <m:sub>
                                      <m:r>
                                        <a:rPr lang="en-US" sz="2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</m:den>
                              </m:f>
                              <m:r>
                                <a:rPr lang="en-US" sz="22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e>
                                <m:sub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𝝆</m:t>
                                  </m:r>
                                </m:e>
                                <m:sub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𝝏</m:t>
                                      </m:r>
                                      <m:r>
                                        <a:rPr lang="en-US" sz="2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𝑻</m:t>
                                      </m:r>
                                    </m:e>
                                    <m:sub>
                                      <m:r>
                                        <a:rPr lang="en-US" sz="2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𝒍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1">
                                          <a:latin typeface="Cambria Math" panose="02040503050406030204" pitchFamily="18" charset="0"/>
                                        </a:rPr>
                                        <m:t>𝑭</m:t>
                                      </m:r>
                                    </m:e>
                                    <m:sub>
                                      <m:r>
                                        <a:rPr lang="en-US" sz="22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𝑳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1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e>
                                    <m:sub>
                                      <m:r>
                                        <a:rPr lang="en-US" sz="2200" b="1" i="1" smtClean="0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1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e>
                                    <m:sub>
                                      <m:r>
                                        <a:rPr lang="en-US" sz="22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𝑪</m:t>
                                  </m:r>
                                </m:e>
                                <m:sub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𝝏</m:t>
                                      </m:r>
                                      <m:r>
                                        <a:rPr lang="en-US" sz="22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𝑻</m:t>
                                      </m:r>
                                    </m:e>
                                    <m:sub>
                                      <m:r>
                                        <a:rPr lang="en-US" sz="22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𝝏</m:t>
                                  </m:r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𝒕</m:t>
                                  </m:r>
                                </m:den>
                              </m:f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1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e>
                                    <m:sub>
                                      <m:r>
                                        <a:rPr lang="en-US" sz="22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1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e>
                                    <m:sub>
                                      <m:r>
                                        <a:rPr lang="en-US" sz="2200" b="1" i="1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2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𝜶</m:t>
                                  </m:r>
                                </m:e>
                                <m:sub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en-US" sz="22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1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e>
                                    <m:sub>
                                      <m:r>
                                        <a:rPr lang="en-US" sz="2200" b="1" i="1" smtClean="0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  <m:r>
                                    <a:rPr lang="en-US" sz="22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b="1" i="1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e>
                                    <m:sub>
                                      <m:r>
                                        <a:rPr lang="en-US" sz="22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en-US" sz="2200" b="1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6863" y="4579520"/>
                <a:ext cx="6889578" cy="2116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1184716" y="5460706"/>
            <a:ext cx="697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>
                <a:solidFill>
                  <a:schemeClr val="tx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(12)</a:t>
            </a:r>
            <a:endParaRPr lang="en-US" sz="2400" b="1">
              <a:solidFill>
                <a:schemeClr val="tx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88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" y="14287"/>
            <a:ext cx="12106275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4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973262" y="0"/>
            <a:ext cx="8448675" cy="2657475"/>
            <a:chOff x="1973262" y="0"/>
            <a:chExt cx="8448675" cy="265747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3262" y="0"/>
              <a:ext cx="8448675" cy="2657475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2618864" y="1703368"/>
              <a:ext cx="715747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MÔ HÌNH HÓA</a:t>
              </a:r>
            </a:p>
            <a:p>
              <a:pPr algn="ctr"/>
              <a:r>
                <a:rPr lang="en-US" sz="28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QUÁ TRÌNH &amp; THIẾT BỊ </a:t>
              </a:r>
              <a:r>
                <a:rPr lang="en-US" sz="28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TRUYỀN NHIỆT</a:t>
              </a:r>
              <a:endPara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09574" y="2959100"/>
            <a:ext cx="115760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3200" b="1">
                <a:latin typeface="+mj-lt"/>
              </a:rPr>
              <a:t>Giới thiệu mô hình toán và phương pháp mô hình hóa các thiết bị truyền nhiệt điển hình:</a:t>
            </a:r>
          </a:p>
          <a:p>
            <a:pPr algn="just"/>
            <a:r>
              <a:rPr lang="vi-VN" sz="3200" b="1">
                <a:latin typeface="+mj-lt"/>
              </a:rPr>
              <a:t>- Thiết bị ống </a:t>
            </a:r>
            <a:r>
              <a:rPr lang="vi-VN" sz="3200" b="1">
                <a:latin typeface="+mj-lt"/>
              </a:rPr>
              <a:t>lồng </a:t>
            </a:r>
            <a:r>
              <a:rPr lang="vi-VN" sz="3200" b="1" smtClean="0">
                <a:latin typeface="+mj-lt"/>
              </a:rPr>
              <a:t>ống</a:t>
            </a:r>
            <a:r>
              <a:rPr lang="en-US" sz="3200" b="1" smtClean="0">
                <a:latin typeface="+mj-lt"/>
              </a:rPr>
              <a:t>. </a:t>
            </a:r>
            <a:endParaRPr lang="vi-VN" sz="3200" b="1">
              <a:latin typeface="+mj-lt"/>
            </a:endParaRPr>
          </a:p>
          <a:p>
            <a:pPr algn="just"/>
            <a:r>
              <a:rPr lang="vi-VN" sz="3200" b="1">
                <a:latin typeface="+mj-lt"/>
              </a:rPr>
              <a:t>- Thiết bị vỏ bọc (có cánh </a:t>
            </a:r>
            <a:r>
              <a:rPr lang="vi-VN" sz="3200" b="1">
                <a:latin typeface="+mj-lt"/>
              </a:rPr>
              <a:t>khuấy</a:t>
            </a:r>
            <a:r>
              <a:rPr lang="vi-VN" sz="3200" b="1" smtClean="0">
                <a:latin typeface="+mj-lt"/>
              </a:rPr>
              <a:t>)</a:t>
            </a:r>
            <a:r>
              <a:rPr lang="en-US" sz="3200" b="1" smtClean="0">
                <a:latin typeface="+mj-lt"/>
              </a:rPr>
              <a:t>. </a:t>
            </a:r>
            <a:endParaRPr lang="vi-VN" sz="3200" b="1">
              <a:latin typeface="+mj-lt"/>
            </a:endParaRPr>
          </a:p>
          <a:p>
            <a:pPr algn="just"/>
            <a:r>
              <a:rPr lang="vi-VN" sz="3200" b="1">
                <a:latin typeface="+mj-lt"/>
              </a:rPr>
              <a:t>- Thiết bị </a:t>
            </a:r>
            <a:r>
              <a:rPr lang="vi-VN" sz="3200" b="1">
                <a:latin typeface="+mj-lt"/>
              </a:rPr>
              <a:t>ống </a:t>
            </a:r>
            <a:r>
              <a:rPr lang="en-US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vi-VN" sz="3200" b="1" smtClean="0">
                <a:latin typeface="+mj-lt"/>
              </a:rPr>
              <a:t>ùm</a:t>
            </a:r>
            <a:r>
              <a:rPr lang="en-US" sz="3200" b="1" smtClean="0">
                <a:latin typeface="+mj-lt"/>
              </a:rPr>
              <a:t>. </a:t>
            </a:r>
            <a:endParaRPr lang="vi-VN" sz="3200" b="1">
              <a:latin typeface="+mj-lt"/>
            </a:endParaRPr>
          </a:p>
          <a:p>
            <a:pPr algn="just"/>
            <a:r>
              <a:rPr lang="vi-VN" sz="3200" b="1">
                <a:latin typeface="+mj-lt"/>
              </a:rPr>
              <a:t>Và các thiết </a:t>
            </a:r>
            <a:r>
              <a:rPr lang="vi-VN" sz="3200" b="1">
                <a:latin typeface="+mj-lt"/>
              </a:rPr>
              <a:t>bị </a:t>
            </a:r>
            <a:r>
              <a:rPr lang="vi-VN" sz="3200" b="1" smtClean="0">
                <a:latin typeface="+mj-lt"/>
              </a:rPr>
              <a:t>khác</a:t>
            </a:r>
            <a:r>
              <a:rPr lang="en-US" sz="3200" b="1" smtClean="0">
                <a:latin typeface="+mj-lt"/>
              </a:rPr>
              <a:t>. </a:t>
            </a:r>
            <a:endParaRPr lang="vi-VN" sz="3200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685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4287" y="90487"/>
            <a:ext cx="12163425" cy="6677025"/>
            <a:chOff x="14287" y="90487"/>
            <a:chExt cx="12163425" cy="667702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87" y="90487"/>
              <a:ext cx="12163425" cy="6677025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11358888" y="5634877"/>
              <a:ext cx="6976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smtClean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(15)</a:t>
              </a:r>
              <a:endParaRPr lang="en-US" sz="2400" b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90813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4762"/>
            <a:ext cx="12144375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20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" y="14287"/>
            <a:ext cx="12125325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1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" y="4762"/>
            <a:ext cx="12125325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" y="-4763"/>
            <a:ext cx="12163425" cy="686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4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09537" y="80962"/>
            <a:ext cx="11972925" cy="6696075"/>
            <a:chOff x="109537" y="80962"/>
            <a:chExt cx="11972925" cy="669607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537" y="80962"/>
              <a:ext cx="11972925" cy="669607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 rot="21355210">
              <a:off x="5835158" y="2981768"/>
              <a:ext cx="7970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chùm</a:t>
              </a:r>
              <a:endParaRPr lang="en-US" sz="2000" b="1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4989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42862"/>
            <a:ext cx="12182475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0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23812"/>
            <a:ext cx="12144375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662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-14288"/>
            <a:ext cx="12144375" cy="688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89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" y="23812"/>
            <a:ext cx="12125325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486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" y="14287"/>
            <a:ext cx="12106275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454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23812"/>
            <a:ext cx="12144375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73363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</TotalTime>
  <Words>91</Words>
  <Application>Microsoft Office PowerPoint</Application>
  <PresentationFormat>Widescreen</PresentationFormat>
  <Paragraphs>18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Century Gothic</vt:lpstr>
      <vt:lpstr>Symbol</vt:lpstr>
      <vt:lpstr>Times New Roman</vt:lpstr>
      <vt:lpstr>Wingdings 3</vt:lpstr>
      <vt:lpstr>Office Theme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37</cp:revision>
  <dcterms:created xsi:type="dcterms:W3CDTF">2020-03-31T14:28:42Z</dcterms:created>
  <dcterms:modified xsi:type="dcterms:W3CDTF">2020-04-03T12:12:26Z</dcterms:modified>
</cp:coreProperties>
</file>